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23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2955" y="616387"/>
            <a:ext cx="1523524" cy="366593"/>
          </a:xfrm>
          <a:prstGeom prst="roundRect">
            <a:avLst>
              <a:gd name="adj" fmla="val 20505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917138" y="683419"/>
            <a:ext cx="125515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2955" y="1072396"/>
            <a:ext cx="10617398" cy="836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Business Recommendations</a:t>
            </a:r>
            <a:endParaRPr lang="en-US" sz="5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2243971"/>
            <a:ext cx="1118592" cy="13423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25266" y="2467689"/>
            <a:ext cx="3215878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2125266" y="3019901"/>
            <a:ext cx="11722179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73% non-subscriber base into loyal subscribers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" y="3586282"/>
            <a:ext cx="1118592" cy="13423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25266" y="3810000"/>
            <a:ext cx="3987046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Loyalty Programs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2125266" y="4362212"/>
            <a:ext cx="11722179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701 Returning customers into Loyal segment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" y="4928592"/>
            <a:ext cx="1118592" cy="13423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25266" y="5152311"/>
            <a:ext cx="3297912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2125266" y="5704523"/>
            <a:ext cx="11722179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839 high-spending discount users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5" y="6270903"/>
            <a:ext cx="1118592" cy="134231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125266" y="6494621"/>
            <a:ext cx="3215878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00" dirty="0"/>
          </a:p>
        </p:txBody>
      </p:sp>
      <p:sp>
        <p:nvSpPr>
          <p:cNvPr id="16" name="Text 10"/>
          <p:cNvSpPr/>
          <p:nvPr/>
        </p:nvSpPr>
        <p:spPr>
          <a:xfrm>
            <a:off x="2125266" y="7046833"/>
            <a:ext cx="11722179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Young Adults, express-shipping users, and top-rated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72458"/>
            <a:ext cx="2180153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40443"/>
            <a:ext cx="1907977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35016"/>
            <a:ext cx="1077348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Our Data Foundation</a:t>
            </a:r>
            <a:endParaRPr lang="en-US" sz="5100" dirty="0"/>
          </a:p>
        </p:txBody>
      </p:sp>
      <p:sp>
        <p:nvSpPr>
          <p:cNvPr id="5" name="Text 3"/>
          <p:cNvSpPr/>
          <p:nvPr/>
        </p:nvSpPr>
        <p:spPr>
          <a:xfrm>
            <a:off x="793790" y="333625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793790" y="4368046"/>
            <a:ext cx="30480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93790" y="4927997"/>
            <a:ext cx="304800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33625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125278" y="4368046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Columns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4125278" y="4927997"/>
            <a:ext cx="304811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33625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25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456884" y="4368046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Types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456884" y="4927997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Items purchased across four categories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33625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788491" y="4368046"/>
            <a:ext cx="30481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16" name="Text 14"/>
          <p:cNvSpPr/>
          <p:nvPr/>
        </p:nvSpPr>
        <p:spPr>
          <a:xfrm>
            <a:off x="10788491" y="4927997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067544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captures customer demographics, purchase details, and shopping behavior including subscription status, discount usage, and review ratings with only 37 missing values.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35635" y="1123950"/>
            <a:ext cx="1605677" cy="287655"/>
          </a:xfrm>
          <a:prstGeom prst="roundRect">
            <a:avLst>
              <a:gd name="adj" fmla="val 18331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4935" y="1205032"/>
            <a:ext cx="125492" cy="1254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33173" y="1186220"/>
            <a:ext cx="119884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ANALYSIS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6035635" y="1474351"/>
            <a:ext cx="5850612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Cleaning</a:t>
            </a:r>
            <a:endParaRPr lang="en-US" sz="3550" dirty="0"/>
          </a:p>
        </p:txBody>
      </p:sp>
      <p:sp>
        <p:nvSpPr>
          <p:cNvPr id="7" name="Text 3"/>
          <p:cNvSpPr/>
          <p:nvPr/>
        </p:nvSpPr>
        <p:spPr>
          <a:xfrm>
            <a:off x="6035635" y="2296120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6035635" y="2547699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5"/>
          <p:cNvSpPr/>
          <p:nvPr/>
        </p:nvSpPr>
        <p:spPr>
          <a:xfrm>
            <a:off x="6035635" y="2671882"/>
            <a:ext cx="281844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035635" y="3059192"/>
            <a:ext cx="8045529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examined structure with df.info() and summary statistics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035635" y="3537704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035635" y="3789283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9"/>
          <p:cNvSpPr/>
          <p:nvPr/>
        </p:nvSpPr>
        <p:spPr>
          <a:xfrm>
            <a:off x="6035635" y="3913465"/>
            <a:ext cx="228719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035635" y="4300776"/>
            <a:ext cx="8045529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per product category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035635" y="4779288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6035635" y="5030867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3"/>
          <p:cNvSpPr/>
          <p:nvPr/>
        </p:nvSpPr>
        <p:spPr>
          <a:xfrm>
            <a:off x="6035635" y="5155049"/>
            <a:ext cx="22558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035635" y="5542359"/>
            <a:ext cx="8045529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 for deeper analysis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6035635" y="6020872"/>
            <a:ext cx="156924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6035635" y="6272451"/>
            <a:ext cx="804552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7"/>
          <p:cNvSpPr/>
          <p:nvPr/>
        </p:nvSpPr>
        <p:spPr>
          <a:xfrm>
            <a:off x="6035635" y="6396633"/>
            <a:ext cx="22558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035635" y="6783943"/>
            <a:ext cx="8045529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business analysis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94328" y="358735"/>
            <a:ext cx="829270" cy="213598"/>
          </a:xfrm>
          <a:prstGeom prst="roundRect">
            <a:avLst>
              <a:gd name="adj" fmla="val 20498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3272433" y="397788"/>
            <a:ext cx="673060" cy="135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</a:t>
            </a:r>
            <a:endParaRPr lang="en-US" sz="800" dirty="0"/>
          </a:p>
        </p:txBody>
      </p:sp>
      <p:sp>
        <p:nvSpPr>
          <p:cNvPr id="4" name="Text 2"/>
          <p:cNvSpPr/>
          <p:nvPr/>
        </p:nvSpPr>
        <p:spPr>
          <a:xfrm>
            <a:off x="3194328" y="624364"/>
            <a:ext cx="5250299" cy="486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Gender Revenue Gap Revealed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4801791" y="2300049"/>
            <a:ext cx="160270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68%</a:t>
            </a:r>
            <a:endParaRPr lang="en-US" sz="2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35" y="1485662"/>
            <a:ext cx="1954530" cy="19545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666655" y="3602950"/>
            <a:ext cx="1873091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Male Revenue Share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3194328" y="3976568"/>
            <a:ext cx="4817864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$157,890 total revenue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801791" y="5253276"/>
            <a:ext cx="160270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32%</a:t>
            </a:r>
            <a:endParaRPr lang="en-US" sz="25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35" y="4438888"/>
            <a:ext cx="1954530" cy="19545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60702" y="6556177"/>
            <a:ext cx="188499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Female Revenue Share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3194328" y="6929795"/>
            <a:ext cx="4817864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$75,191 total revenue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3194328" y="7245668"/>
            <a:ext cx="4817864" cy="507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more than double the revenue of female customers, presenting a significant opportunity for targeted marketing campaigns.</a:t>
            </a:r>
            <a:endParaRPr lang="en-US" sz="1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709" y="1453158"/>
            <a:ext cx="3105864" cy="3105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6744"/>
            <a:ext cx="7575233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Smart Shoppers: Discount Users Who Spend Big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6270784" y="2628067"/>
            <a:ext cx="3675578" cy="2525911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7719" y="2875002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623" y="3059906"/>
            <a:ext cx="302538" cy="302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7719" y="3771424"/>
            <a:ext cx="3181707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839 Customers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6517719" y="4324588"/>
            <a:ext cx="318170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discounts but spent above average ($59.76)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0438" y="2628067"/>
            <a:ext cx="3675578" cy="2525911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17373" y="2875002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2278" y="3059906"/>
            <a:ext cx="302538" cy="3025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17373" y="3771424"/>
            <a:ext cx="3181707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High-Value Segment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10417373" y="4324588"/>
            <a:ext cx="3181707" cy="582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amounts ranged from $62 to $97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70784" y="5378053"/>
            <a:ext cx="7575233" cy="2234684"/>
          </a:xfrm>
          <a:prstGeom prst="roundRect">
            <a:avLst>
              <a:gd name="adj" fmla="val 421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7719" y="5624989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2623" y="5809893"/>
            <a:ext cx="302538" cy="30253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7719" y="6521410"/>
            <a:ext cx="3221831" cy="418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Opportunity</a:t>
            </a:r>
            <a:endParaRPr lang="en-US" sz="2500" dirty="0"/>
          </a:p>
        </p:txBody>
      </p:sp>
      <p:sp>
        <p:nvSpPr>
          <p:cNvPr id="18" name="Text 12"/>
          <p:cNvSpPr/>
          <p:nvPr/>
        </p:nvSpPr>
        <p:spPr>
          <a:xfrm>
            <a:off x="6517719" y="7074575"/>
            <a:ext cx="7081361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promotions with margin control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2236" y="583168"/>
            <a:ext cx="2585085" cy="378143"/>
          </a:xfrm>
          <a:prstGeom prst="roundRect">
            <a:avLst>
              <a:gd name="adj" fmla="val 18846"/>
            </a:avLst>
          </a:prstGeom>
          <a:noFill/>
          <a:ln w="15240">
            <a:solidFill>
              <a:srgbClr val="FF954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84634" y="661988"/>
            <a:ext cx="230028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2236" y="1046083"/>
            <a:ext cx="10835640" cy="79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 &amp; Shipping Insights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742236" y="2368987"/>
            <a:ext cx="3658672" cy="475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Highest Rated Items</a:t>
            </a:r>
            <a:endParaRPr lang="en-US" sz="2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3083123"/>
            <a:ext cx="357902" cy="31813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0" y="3083123"/>
            <a:ext cx="357902" cy="318135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05" y="3083123"/>
            <a:ext cx="357902" cy="31813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90" y="3083123"/>
            <a:ext cx="357902" cy="31813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90" y="3083123"/>
            <a:ext cx="357902" cy="31813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74" y="3083123"/>
            <a:ext cx="357902" cy="318135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2902744" y="3120866"/>
            <a:ext cx="47851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3.86</a:t>
            </a:r>
            <a:endParaRPr lang="en-US" sz="2050" dirty="0"/>
          </a:p>
        </p:txBody>
      </p:sp>
      <p:sp>
        <p:nvSpPr>
          <p:cNvPr id="13" name="Text 5"/>
          <p:cNvSpPr/>
          <p:nvPr/>
        </p:nvSpPr>
        <p:spPr>
          <a:xfrm>
            <a:off x="742236" y="3582829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4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4403288"/>
            <a:ext cx="357902" cy="318135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0" y="4403288"/>
            <a:ext cx="357902" cy="318135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05" y="4403288"/>
            <a:ext cx="357902" cy="31813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90" y="4403288"/>
            <a:ext cx="357902" cy="318135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90" y="4403288"/>
            <a:ext cx="357902" cy="318135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74" y="4403288"/>
            <a:ext cx="357902" cy="318135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2902744" y="4441031"/>
            <a:ext cx="48256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3.84</a:t>
            </a:r>
            <a:endParaRPr lang="en-US" sz="2050" dirty="0"/>
          </a:p>
        </p:txBody>
      </p:sp>
      <p:sp>
        <p:nvSpPr>
          <p:cNvPr id="21" name="Text 7"/>
          <p:cNvSpPr/>
          <p:nvPr/>
        </p:nvSpPr>
        <p:spPr>
          <a:xfrm>
            <a:off x="742236" y="4902994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400" dirty="0"/>
          </a:p>
        </p:txBody>
      </p:sp>
      <p:pic>
        <p:nvPicPr>
          <p:cNvPr id="22" name="Image 1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6" y="5723453"/>
            <a:ext cx="357902" cy="318135"/>
          </a:xfrm>
          <a:prstGeom prst="rect">
            <a:avLst/>
          </a:prstGeom>
        </p:spPr>
      </p:pic>
      <p:pic>
        <p:nvPicPr>
          <p:cNvPr id="23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20" y="5723453"/>
            <a:ext cx="357902" cy="318135"/>
          </a:xfrm>
          <a:prstGeom prst="rect">
            <a:avLst/>
          </a:prstGeom>
        </p:spPr>
      </p:pic>
      <p:pic>
        <p:nvPicPr>
          <p:cNvPr id="24" name="Image 1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005" y="5723453"/>
            <a:ext cx="357902" cy="318135"/>
          </a:xfrm>
          <a:prstGeom prst="rect">
            <a:avLst/>
          </a:prstGeom>
        </p:spPr>
      </p:pic>
      <p:pic>
        <p:nvPicPr>
          <p:cNvPr id="25" name="Image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890" y="5723453"/>
            <a:ext cx="357902" cy="318135"/>
          </a:xfrm>
          <a:prstGeom prst="rect">
            <a:avLst/>
          </a:prstGeom>
        </p:spPr>
      </p:pic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90" y="5723453"/>
            <a:ext cx="357902" cy="318135"/>
          </a:xfrm>
          <a:prstGeom prst="rect">
            <a:avLst/>
          </a:prstGeom>
        </p:spPr>
      </p:pic>
      <p:pic>
        <p:nvPicPr>
          <p:cNvPr id="27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774" y="5723453"/>
            <a:ext cx="357902" cy="318135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2902744" y="5761196"/>
            <a:ext cx="468987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3.82</a:t>
            </a:r>
            <a:endParaRPr lang="en-US" sz="2050" dirty="0"/>
          </a:p>
        </p:txBody>
      </p:sp>
      <p:sp>
        <p:nvSpPr>
          <p:cNvPr id="29" name="Text 9"/>
          <p:cNvSpPr/>
          <p:nvPr/>
        </p:nvSpPr>
        <p:spPr>
          <a:xfrm>
            <a:off x="742236" y="6223159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400" dirty="0"/>
          </a:p>
        </p:txBody>
      </p:sp>
      <p:sp>
        <p:nvSpPr>
          <p:cNvPr id="30" name="Text 10"/>
          <p:cNvSpPr/>
          <p:nvPr/>
        </p:nvSpPr>
        <p:spPr>
          <a:xfrm>
            <a:off x="7581543" y="2368987"/>
            <a:ext cx="3658672" cy="475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Type Impact</a:t>
            </a:r>
            <a:endParaRPr lang="en-US" sz="2850" dirty="0"/>
          </a:p>
        </p:txBody>
      </p:sp>
      <p:sp>
        <p:nvSpPr>
          <p:cNvPr id="31" name="Shape 11"/>
          <p:cNvSpPr/>
          <p:nvPr/>
        </p:nvSpPr>
        <p:spPr>
          <a:xfrm>
            <a:off x="7581543" y="3083123"/>
            <a:ext cx="6314242" cy="1353860"/>
          </a:xfrm>
          <a:prstGeom prst="roundRect">
            <a:avLst>
              <a:gd name="adj" fmla="val 658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32" name="Text 12"/>
          <p:cNvSpPr/>
          <p:nvPr/>
        </p:nvSpPr>
        <p:spPr>
          <a:xfrm>
            <a:off x="7816453" y="3318034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Express Shipping</a:t>
            </a:r>
            <a:endParaRPr lang="en-US" sz="2400" dirty="0"/>
          </a:p>
        </p:txBody>
      </p:sp>
      <p:sp>
        <p:nvSpPr>
          <p:cNvPr id="33" name="Text 13"/>
          <p:cNvSpPr/>
          <p:nvPr/>
        </p:nvSpPr>
        <p:spPr>
          <a:xfrm>
            <a:off x="7816453" y="3926443"/>
            <a:ext cx="58444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$60.48 average purchase</a:t>
            </a:r>
            <a:endParaRPr lang="en-US" sz="1650" dirty="0"/>
          </a:p>
        </p:txBody>
      </p:sp>
      <p:sp>
        <p:nvSpPr>
          <p:cNvPr id="34" name="Shape 14"/>
          <p:cNvSpPr/>
          <p:nvPr/>
        </p:nvSpPr>
        <p:spPr>
          <a:xfrm>
            <a:off x="7581543" y="4649033"/>
            <a:ext cx="6314242" cy="1353860"/>
          </a:xfrm>
          <a:prstGeom prst="roundRect">
            <a:avLst>
              <a:gd name="adj" fmla="val 658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35" name="Text 15"/>
          <p:cNvSpPr/>
          <p:nvPr/>
        </p:nvSpPr>
        <p:spPr>
          <a:xfrm>
            <a:off x="7816453" y="4883944"/>
            <a:ext cx="3048833" cy="396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Standard Shipping</a:t>
            </a:r>
            <a:endParaRPr lang="en-US" sz="2400" dirty="0"/>
          </a:p>
        </p:txBody>
      </p:sp>
      <p:sp>
        <p:nvSpPr>
          <p:cNvPr id="36" name="Text 16"/>
          <p:cNvSpPr/>
          <p:nvPr/>
        </p:nvSpPr>
        <p:spPr>
          <a:xfrm>
            <a:off x="7816453" y="5492353"/>
            <a:ext cx="58444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$58.46 average purchase</a:t>
            </a:r>
            <a:endParaRPr lang="en-US" sz="1650" dirty="0"/>
          </a:p>
        </p:txBody>
      </p:sp>
      <p:sp>
        <p:nvSpPr>
          <p:cNvPr id="37" name="Text 17"/>
          <p:cNvSpPr/>
          <p:nvPr/>
        </p:nvSpPr>
        <p:spPr>
          <a:xfrm>
            <a:off x="742236" y="7096720"/>
            <a:ext cx="13145929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spend 3.5% more on average, indicating higher-value customer segment willing to pay for convenience.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6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19225" y="2843093"/>
            <a:ext cx="6534269" cy="696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Status Analysis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419225" y="4005739"/>
            <a:ext cx="267997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Subscribers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419225" y="4540448"/>
            <a:ext cx="3586520" cy="139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1,053</a:t>
            </a:r>
            <a:endParaRPr lang="en-US" sz="8400" dirty="0"/>
          </a:p>
        </p:txBody>
      </p:sp>
      <p:sp>
        <p:nvSpPr>
          <p:cNvPr id="6" name="Text 3"/>
          <p:cNvSpPr/>
          <p:nvPr/>
        </p:nvSpPr>
        <p:spPr>
          <a:xfrm>
            <a:off x="1419225" y="6120408"/>
            <a:ext cx="358652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27% of customer base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468183" y="4005739"/>
            <a:ext cx="267997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 Spend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5468183" y="4540448"/>
            <a:ext cx="3586520" cy="139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$59.49</a:t>
            </a:r>
            <a:endParaRPr lang="en-US" sz="8400" dirty="0"/>
          </a:p>
        </p:txBody>
      </p:sp>
      <p:sp>
        <p:nvSpPr>
          <p:cNvPr id="9" name="Text 6"/>
          <p:cNvSpPr/>
          <p:nvPr/>
        </p:nvSpPr>
        <p:spPr>
          <a:xfrm>
            <a:off x="5468183" y="6120408"/>
            <a:ext cx="358652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purchase amount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517142" y="4005739"/>
            <a:ext cx="267997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 Spend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9517142" y="4540448"/>
            <a:ext cx="3709035" cy="1393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950"/>
              </a:lnSpc>
              <a:buNone/>
            </a:pPr>
            <a:r>
              <a:rPr lang="en-US" sz="8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$59.87</a:t>
            </a:r>
            <a:endParaRPr lang="en-US" sz="8400" dirty="0"/>
          </a:p>
        </p:txBody>
      </p:sp>
      <p:sp>
        <p:nvSpPr>
          <p:cNvPr id="12" name="Text 9"/>
          <p:cNvSpPr/>
          <p:nvPr/>
        </p:nvSpPr>
        <p:spPr>
          <a:xfrm>
            <a:off x="9517142" y="6120408"/>
            <a:ext cx="370903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Slightly higher average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1419225" y="6740128"/>
            <a:ext cx="11791831" cy="978337"/>
          </a:xfrm>
          <a:prstGeom prst="roundRect">
            <a:avLst>
              <a:gd name="adj" fmla="val 8004"/>
            </a:avLst>
          </a:prstGeom>
          <a:solidFill>
            <a:srgbClr val="FFD1B3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58" y="6992779"/>
            <a:ext cx="233005" cy="18633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024896" y="6973014"/>
            <a:ext cx="1099982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generate $170,436 total revenue versus $62,645 from subscribers, but represent untapped loyalty potential.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94234"/>
            <a:ext cx="2875955" cy="371832"/>
          </a:xfrm>
          <a:prstGeom prst="roundRect">
            <a:avLst>
              <a:gd name="adj" fmla="val 20497"/>
            </a:avLst>
          </a:prstGeom>
          <a:solidFill>
            <a:srgbClr val="FFE0CC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562219"/>
            <a:ext cx="2603778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56792"/>
            <a:ext cx="1156632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Understanding Customer Loyalty Levels</a:t>
            </a:r>
            <a:endParaRPr lang="en-US" sz="5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44679"/>
            <a:ext cx="2152055" cy="87749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4892" y="3521393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57217" y="3371493"/>
            <a:ext cx="129278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(83)</a:t>
            </a:r>
            <a:endParaRPr lang="en-US" sz="2550" dirty="0"/>
          </a:p>
        </p:txBody>
      </p:sp>
      <p:sp>
        <p:nvSpPr>
          <p:cNvPr id="8" name="Shape 4"/>
          <p:cNvSpPr/>
          <p:nvPr/>
        </p:nvSpPr>
        <p:spPr>
          <a:xfrm>
            <a:off x="5187077" y="40352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81" y="4078843"/>
            <a:ext cx="4304109" cy="87749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4892" y="435804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33304" y="4305657"/>
            <a:ext cx="225873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(701)</a:t>
            </a:r>
            <a:endParaRPr lang="en-US" sz="2550" dirty="0"/>
          </a:p>
        </p:txBody>
      </p:sp>
      <p:sp>
        <p:nvSpPr>
          <p:cNvPr id="12" name="Shape 6"/>
          <p:cNvSpPr/>
          <p:nvPr/>
        </p:nvSpPr>
        <p:spPr>
          <a:xfrm>
            <a:off x="6263164" y="4969431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FFE0CC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5013008"/>
            <a:ext cx="6456164" cy="87749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94773" y="5292209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239822"/>
            <a:ext cx="164913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(3,116)</a:t>
            </a:r>
            <a:endParaRPr lang="en-US" sz="2550" dirty="0"/>
          </a:p>
        </p:txBody>
      </p:sp>
      <p:sp>
        <p:nvSpPr>
          <p:cNvPr id="16" name="Text 8"/>
          <p:cNvSpPr/>
          <p:nvPr/>
        </p:nvSpPr>
        <p:spPr>
          <a:xfrm>
            <a:off x="793790" y="614564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of customers are classified as Loyal based on purchase history, with 958 repeat buyers (&gt;5 purchases) showing subscription interest. Focus loyalty programs on converting Returning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0983" y="450413"/>
            <a:ext cx="6111597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Distribution Insights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83" y="1387197"/>
            <a:ext cx="10328315" cy="5783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0983" y="7354610"/>
            <a:ext cx="10328315" cy="424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 at $62,143, followed closely by Middle-aged customers. Clothing dominates sales across all categories, with Accessories and Footwear showing strong performance.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Marcellus Light</vt:lpstr>
      <vt:lpstr>Arial</vt:lpstr>
      <vt:lpstr>Montserrat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Intel</dc:creator>
  <cp:lastModifiedBy>Divya Teja</cp:lastModifiedBy>
  <cp:revision>1</cp:revision>
  <dcterms:created xsi:type="dcterms:W3CDTF">2026-01-07T06:54:19Z</dcterms:created>
  <dcterms:modified xsi:type="dcterms:W3CDTF">2026-01-07T06:55:22Z</dcterms:modified>
</cp:coreProperties>
</file>